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Public Sans"/>
      <p:regular r:id="rId37"/>
      <p:bold r:id="rId38"/>
      <p:italic r:id="rId39"/>
      <p:boldItalic r:id="rId40"/>
    </p:embeddedFont>
    <p:embeddedFont>
      <p:font typeface="Public Sans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FA4DFB-5564-40FC-86ED-DC570F81490D}">
  <a:tblStyle styleId="{7EFA4DFB-5564-40FC-86ED-DC570F81490D}" styleName="Table_0">
    <a:wholeTbl>
      <a:tcTxStyle b="off" i="off">
        <a:font>
          <a:latin typeface="Public Sans Light"/>
          <a:ea typeface="Public Sans Light"/>
          <a:cs typeface="Public Sans Light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ublicSans-boldItalic.fntdata"/><Relationship Id="rId20" Type="http://schemas.openxmlformats.org/officeDocument/2006/relationships/slide" Target="slides/slide15.xml"/><Relationship Id="rId42" Type="http://schemas.openxmlformats.org/officeDocument/2006/relationships/font" Target="fonts/PublicSansLight-bold.fntdata"/><Relationship Id="rId41" Type="http://schemas.openxmlformats.org/officeDocument/2006/relationships/font" Target="fonts/PublicSansLight-regular.fntdata"/><Relationship Id="rId22" Type="http://schemas.openxmlformats.org/officeDocument/2006/relationships/slide" Target="slides/slide17.xml"/><Relationship Id="rId44" Type="http://schemas.openxmlformats.org/officeDocument/2006/relationships/font" Target="fonts/PublicSans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PublicSansLigh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PublicSans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PublicSans-italic.fntdata"/><Relationship Id="rId16" Type="http://schemas.openxmlformats.org/officeDocument/2006/relationships/slide" Target="slides/slide11.xml"/><Relationship Id="rId38" Type="http://schemas.openxmlformats.org/officeDocument/2006/relationships/font" Target="fonts/Public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A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752c2d612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f752c2d612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d419f4329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fd419f4329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d419f4329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fd419f4329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d136ae48e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fd136ae48e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d136ae48e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fd136ae48e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9d0931df3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f9d0931df3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d136ae48e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fd136ae48e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d136ae48e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fd136ae48e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d136ae48e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fd136ae48e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d136ae48e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d136ae48e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d419f4329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fd419f4329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ad63d38dc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fad63d38dc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752c2d612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f752c2d612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d136ae48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fd136ae48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752c2d612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f752c2d612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aa984f94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faa984f94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752c2d612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f752c2d612_1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d136ae48e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fd136ae48e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74f2d8b16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f74f2d8b16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9" name="Google Shape;7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1" showMasterSp="0">
  <p:cSld name="Title Slide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425450" y="373063"/>
            <a:ext cx="612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635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Char char="●"/>
              <a:defRPr sz="6400" cap="none"/>
            </a:lvl1pPr>
            <a:lvl2pPr indent="-342900" lvl="1" marL="914400" rtl="0" algn="l">
              <a:lnSpc>
                <a:spcPct val="100000"/>
              </a:lnSpc>
              <a:spcBef>
                <a:spcPts val="28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2" showMasterSp="0">
  <p:cSld name="Title Slide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1295999" y="373063"/>
            <a:ext cx="7524000" cy="3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635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Char char="●"/>
              <a:defRPr sz="6400" cap="none"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283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0" name="Google Shape;90;p14"/>
          <p:cNvSpPr/>
          <p:nvPr>
            <p:ph idx="2" type="pic"/>
          </p:nvPr>
        </p:nvSpPr>
        <p:spPr>
          <a:xfrm>
            <a:off x="4571999" y="2196000"/>
            <a:ext cx="4248000" cy="2592000"/>
          </a:xfrm>
          <a:prstGeom prst="rect">
            <a:avLst/>
          </a:prstGeom>
          <a:noFill/>
          <a:ln>
            <a:noFill/>
          </a:ln>
        </p:spPr>
      </p:sp>
      <p:pic>
        <p:nvPicPr>
          <p:cNvPr id="91" name="Google Shape;9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536" y="0"/>
            <a:ext cx="17368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_1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324000" y="324000"/>
            <a:ext cx="2880000" cy="3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Public Sans"/>
              <a:buNone/>
              <a:defRPr sz="4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852000" y="324000"/>
            <a:ext cx="4932000" cy="4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1" type="ftr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0" lvl="1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0" lvl="2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0" lvl="3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0" lvl="4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0" lvl="5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0" lvl="6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0" lvl="7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0" lvl="8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 cap="none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Black">
  <p:cSld name="Divider_Blac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2448000" y="324000"/>
            <a:ext cx="63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  <a:defRPr sz="64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0" lvl="1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0" lvl="2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0" lvl="3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0" lvl="4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0" lvl="5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0" lvl="6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0" lvl="7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0" lvl="8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2" name="Google Shape;102;p16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 cap="none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635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Char char="●"/>
              <a:defRPr sz="6400">
                <a:solidFill>
                  <a:schemeClr val="accent1"/>
                </a:solidFill>
              </a:defRPr>
            </a:lvl1pPr>
            <a:lvl2pPr indent="-635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Char char="○"/>
              <a:defRPr sz="6400">
                <a:solidFill>
                  <a:schemeClr val="accent1"/>
                </a:solidFill>
              </a:defRPr>
            </a:lvl2pPr>
            <a:lvl3pPr indent="-6350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400"/>
              <a:buChar char="■"/>
              <a:defRPr sz="6400">
                <a:solidFill>
                  <a:schemeClr val="accent1"/>
                </a:solidFill>
              </a:defRPr>
            </a:lvl3pPr>
            <a:lvl4pPr indent="-6350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400"/>
              <a:buChar char="●"/>
              <a:defRPr sz="6400">
                <a:solidFill>
                  <a:schemeClr val="accent1"/>
                </a:solidFill>
              </a:defRPr>
            </a:lvl4pPr>
            <a:lvl5pPr indent="-6350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400"/>
              <a:buChar char="○"/>
              <a:defRPr sz="6400">
                <a:solidFill>
                  <a:schemeClr val="accen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Image_LightImage">
  <p:cSld name="Divider_Image_LightImage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2448000" y="324000"/>
            <a:ext cx="63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ublic Sans"/>
              <a:buNone/>
              <a:defRPr sz="6400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0" lvl="0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1pPr>
            <a:lvl2pPr indent="0" lvl="1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2pPr>
            <a:lvl3pPr indent="0" lvl="2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3pPr>
            <a:lvl4pPr indent="0" lvl="3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4pPr>
            <a:lvl5pPr indent="0" lvl="4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5pPr>
            <a:lvl6pPr indent="0" lvl="5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6pPr>
            <a:lvl7pPr indent="0" lvl="6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7pPr>
            <a:lvl8pPr indent="0" lvl="7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8pPr>
            <a:lvl9pPr indent="0" lvl="8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ublic Sans Light"/>
                <a:ea typeface="Public Sans Light"/>
                <a:cs typeface="Public Sans Light"/>
                <a:sym typeface="Public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08" name="Google Shape;108;p17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 cap="none">
                <a:solidFill>
                  <a:schemeClr val="dk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635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Char char="●"/>
              <a:defRPr sz="6400">
                <a:solidFill>
                  <a:schemeClr val="dk1"/>
                </a:solidFill>
              </a:defRPr>
            </a:lvl1pPr>
            <a:lvl2pPr indent="-635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Char char="○"/>
              <a:defRPr sz="6400">
                <a:solidFill>
                  <a:schemeClr val="accent1"/>
                </a:solidFill>
              </a:defRPr>
            </a:lvl2pPr>
            <a:lvl3pPr indent="-6350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400"/>
              <a:buChar char="■"/>
              <a:defRPr sz="6400">
                <a:solidFill>
                  <a:schemeClr val="accent1"/>
                </a:solidFill>
              </a:defRPr>
            </a:lvl3pPr>
            <a:lvl4pPr indent="-6350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400"/>
              <a:buChar char="●"/>
              <a:defRPr sz="6400">
                <a:solidFill>
                  <a:schemeClr val="accent1"/>
                </a:solidFill>
              </a:defRPr>
            </a:lvl4pPr>
            <a:lvl5pPr indent="-6350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6400"/>
              <a:buChar char="○"/>
              <a:defRPr sz="6400">
                <a:solidFill>
                  <a:schemeClr val="accen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690800"/>
            <a:ext cx="9144001" cy="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31999" y="373063"/>
            <a:ext cx="5612700" cy="1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635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Char char="●"/>
              <a:defRPr sz="6400" cap="none"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80000"/>
              </a:lnSpc>
              <a:spcBef>
                <a:spcPts val="283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3132138" y="1260000"/>
            <a:ext cx="5611800" cy="29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/>
            </a:lvl1pPr>
            <a:lvl2pPr indent="-304800" lvl="1" marL="914400" rtl="0" algn="l">
              <a:lnSpc>
                <a:spcPct val="100000"/>
              </a:lnSpc>
              <a:spcBef>
                <a:spcPts val="2835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latin typeface="Public Sans"/>
                <a:ea typeface="Public Sans"/>
                <a:cs typeface="Public Sans"/>
                <a:sym typeface="Public Sans"/>
              </a:defRPr>
            </a:lvl2pPr>
            <a:lvl3pPr indent="-3048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3536" y="0"/>
            <a:ext cx="173684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Google Shape;23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1" name="Google Shape;61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8" name="Google Shape;68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25450" y="373075"/>
            <a:ext cx="69600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</a:pPr>
            <a:r>
              <a:rPr lang="en-AU"/>
              <a:t>A Deep Learning Approach To Blind Deconvolution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2835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Engineering research project</a:t>
            </a:r>
            <a:endParaRPr/>
          </a:p>
          <a:p>
            <a:pPr indent="0" lvl="1" marL="0" rtl="0" algn="l">
              <a:lnSpc>
                <a:spcPct val="100000"/>
              </a:lnSpc>
              <a:spcBef>
                <a:spcPts val="2835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AU"/>
              <a:t>Hieu Le Xuan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2448000" y="324000"/>
            <a:ext cx="63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</a:pPr>
            <a:r>
              <a:rPr lang="en-AU" sz="4600"/>
              <a:t>METHODOLOGY</a:t>
            </a:r>
            <a:endParaRPr sz="4600"/>
          </a:p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27" name="Google Shape;227;p28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</a:pPr>
            <a:r>
              <a:rPr lang="en-AU" sz="4600"/>
              <a:t>03</a:t>
            </a:r>
            <a:endParaRPr sz="4600"/>
          </a:p>
        </p:txBody>
      </p:sp>
      <p:sp>
        <p:nvSpPr>
          <p:cNvPr id="229" name="Google Shape;229;p28"/>
          <p:cNvSpPr txBox="1"/>
          <p:nvPr/>
        </p:nvSpPr>
        <p:spPr>
          <a:xfrm>
            <a:off x="1060850" y="1318025"/>
            <a:ext cx="67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Variational posterior distribution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738" y="1651837"/>
            <a:ext cx="4202525" cy="146641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 txBox="1"/>
          <p:nvPr/>
        </p:nvSpPr>
        <p:spPr>
          <a:xfrm>
            <a:off x="2828925" y="3118250"/>
            <a:ext cx="7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1117100" y="3167225"/>
            <a:ext cx="67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Our idea is to use deep learning to estimate variational posterior distribution. 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525" y="3739900"/>
            <a:ext cx="60769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2448000" y="324000"/>
            <a:ext cx="63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</a:pPr>
            <a:r>
              <a:rPr lang="en-AU" sz="4600"/>
              <a:t>METHODOLOGY</a:t>
            </a:r>
            <a:endParaRPr sz="4600"/>
          </a:p>
        </p:txBody>
      </p:sp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40" name="Google Shape;240;p29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</a:pPr>
            <a:r>
              <a:rPr lang="en-AU" sz="4600"/>
              <a:t>03</a:t>
            </a:r>
            <a:endParaRPr sz="4600"/>
          </a:p>
        </p:txBody>
      </p:sp>
      <p:sp>
        <p:nvSpPr>
          <p:cNvPr id="242" name="Google Shape;242;p29"/>
          <p:cNvSpPr txBox="1"/>
          <p:nvPr/>
        </p:nvSpPr>
        <p:spPr>
          <a:xfrm>
            <a:off x="1060850" y="1318025"/>
            <a:ext cx="67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Loss function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2828925" y="3118250"/>
            <a:ext cx="7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1060850" y="3116000"/>
            <a:ext cx="556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Minimize the negative lower bound (ELBO) function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450" y="1976937"/>
            <a:ext cx="5608850" cy="882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2448000" y="324000"/>
            <a:ext cx="63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</a:pPr>
            <a:r>
              <a:rPr lang="en-AU" sz="4600"/>
              <a:t>METHODOLOGY</a:t>
            </a:r>
            <a:endParaRPr sz="4600"/>
          </a:p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52" name="Google Shape;252;p30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</a:pPr>
            <a:r>
              <a:rPr lang="en-AU" sz="4600"/>
              <a:t>03</a:t>
            </a:r>
            <a:endParaRPr sz="4600"/>
          </a:p>
        </p:txBody>
      </p:sp>
      <p:sp>
        <p:nvSpPr>
          <p:cNvPr id="254" name="Google Shape;254;p30"/>
          <p:cNvSpPr txBox="1"/>
          <p:nvPr/>
        </p:nvSpPr>
        <p:spPr>
          <a:xfrm>
            <a:off x="642950" y="1027950"/>
            <a:ext cx="670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Model architecture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2828925" y="3118250"/>
            <a:ext cx="7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875" y="1428150"/>
            <a:ext cx="6385500" cy="32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2448000" y="324000"/>
            <a:ext cx="6300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ublic Sans"/>
              <a:buNone/>
            </a:pPr>
            <a:r>
              <a:rPr lang="en-AU" sz="4600"/>
              <a:t>EXPERIMENT</a:t>
            </a:r>
            <a:endParaRPr sz="4600"/>
          </a:p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63" name="Google Shape;263;p31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</p:txBody>
      </p:sp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n-AU" sz="4600"/>
              <a:t>04</a:t>
            </a:r>
            <a:endParaRPr sz="4600"/>
          </a:p>
        </p:txBody>
      </p:sp>
      <p:sp>
        <p:nvSpPr>
          <p:cNvPr id="265" name="Google Shape;265;p31"/>
          <p:cNvSpPr txBox="1"/>
          <p:nvPr/>
        </p:nvSpPr>
        <p:spPr>
          <a:xfrm>
            <a:off x="476200" y="1133075"/>
            <a:ext cx="59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Experiments are conducted on 2 datasets: 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The Levin dataset (32 images) and the Lai dataset (100 images)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b="0" l="0" r="0" t="35161"/>
          <a:stretch/>
        </p:blipFill>
        <p:spPr>
          <a:xfrm>
            <a:off x="187750" y="2171263"/>
            <a:ext cx="3851325" cy="15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800" y="1918150"/>
            <a:ext cx="4396799" cy="21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 txBox="1"/>
          <p:nvPr/>
        </p:nvSpPr>
        <p:spPr>
          <a:xfrm>
            <a:off x="733800" y="3774475"/>
            <a:ext cx="27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Samples from Levin dataset [6]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31"/>
          <p:cNvSpPr txBox="1"/>
          <p:nvPr/>
        </p:nvSpPr>
        <p:spPr>
          <a:xfrm>
            <a:off x="5554800" y="3977750"/>
            <a:ext cx="284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Samples from Lai dataset [7]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2448000" y="324000"/>
            <a:ext cx="6300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ublic Sans"/>
              <a:buNone/>
            </a:pPr>
            <a:r>
              <a:rPr lang="en-AU" sz="4600"/>
              <a:t>EXPERIMENT</a:t>
            </a:r>
            <a:endParaRPr sz="4600"/>
          </a:p>
        </p:txBody>
      </p:sp>
      <p:sp>
        <p:nvSpPr>
          <p:cNvPr id="275" name="Google Shape;275;p32"/>
          <p:cNvSpPr txBox="1"/>
          <p:nvPr>
            <p:ph idx="11" type="ftr"/>
          </p:nvPr>
        </p:nvSpPr>
        <p:spPr>
          <a:xfrm>
            <a:off x="1440000" y="4914000"/>
            <a:ext cx="540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ANU CECS  |   Image Deblur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77" name="Google Shape;277;p32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n-AU" sz="4600"/>
              <a:t>04</a:t>
            </a:r>
            <a:endParaRPr sz="4600"/>
          </a:p>
        </p:txBody>
      </p:sp>
      <p:sp>
        <p:nvSpPr>
          <p:cNvPr id="279" name="Google Shape;279;p32"/>
          <p:cNvSpPr txBox="1"/>
          <p:nvPr/>
        </p:nvSpPr>
        <p:spPr>
          <a:xfrm>
            <a:off x="476200" y="1133075"/>
            <a:ext cx="59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In this section, we first replicated experiments in the original paper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605100" y="1626025"/>
            <a:ext cx="59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First experiment: Joint optimization vs Alternating Optimization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Our setting: conducted on Levin dataset, 3000 iterations. Metrics: PSNR/SSIM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605100" y="2538113"/>
            <a:ext cx="3053100" cy="169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Alternating Optimization Pseudo code:</a:t>
            </a:r>
            <a:endParaRPr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"/>
              <a:buChar char="-"/>
            </a:pPr>
            <a:r>
              <a:rPr lang="en-AU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Compute loss</a:t>
            </a:r>
            <a:endParaRPr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"/>
              <a:buChar char="-"/>
            </a:pPr>
            <a:r>
              <a:rPr lang="en-AU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Freeze G</a:t>
            </a:r>
            <a:r>
              <a:rPr baseline="-25000" lang="en-AU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x</a:t>
            </a:r>
            <a:r>
              <a:rPr lang="en-AU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, updating G</a:t>
            </a:r>
            <a:r>
              <a:rPr baseline="-25000" lang="en-AU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k</a:t>
            </a:r>
            <a:endParaRPr baseline="-250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"/>
              <a:buChar char="-"/>
            </a:pPr>
            <a:r>
              <a:rPr lang="en-AU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Re-compute loss</a:t>
            </a:r>
            <a:endParaRPr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ublic Sans"/>
              <a:buChar char="-"/>
            </a:pPr>
            <a:r>
              <a:rPr lang="en-AU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Freeze G</a:t>
            </a:r>
            <a:r>
              <a:rPr baseline="-25000" lang="en-AU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k</a:t>
            </a:r>
            <a:r>
              <a:rPr lang="en-AU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, updating G</a:t>
            </a:r>
            <a:r>
              <a:rPr baseline="-25000" lang="en-AU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rPr>
              <a:t>x</a:t>
            </a:r>
            <a:endParaRPr baseline="-25000">
              <a:solidFill>
                <a:schemeClr val="accen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7325" y="2715775"/>
            <a:ext cx="502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2448000" y="324000"/>
            <a:ext cx="6300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ublic Sans"/>
              <a:buNone/>
            </a:pPr>
            <a:r>
              <a:rPr lang="en-AU" sz="4600"/>
              <a:t>EXPERIMENT</a:t>
            </a:r>
            <a:endParaRPr sz="4600"/>
          </a:p>
        </p:txBody>
      </p:sp>
      <p:sp>
        <p:nvSpPr>
          <p:cNvPr id="288" name="Google Shape;288;p33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89" name="Google Shape;289;p33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</p:txBody>
      </p:sp>
      <p:sp>
        <p:nvSpPr>
          <p:cNvPr id="290" name="Google Shape;290;p33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n-AU" sz="4600"/>
              <a:t>04</a:t>
            </a:r>
            <a:endParaRPr sz="4600"/>
          </a:p>
        </p:txBody>
      </p:sp>
      <p:sp>
        <p:nvSpPr>
          <p:cNvPr id="291" name="Google Shape;291;p33"/>
          <p:cNvSpPr txBox="1"/>
          <p:nvPr/>
        </p:nvSpPr>
        <p:spPr>
          <a:xfrm>
            <a:off x="476200" y="1133075"/>
            <a:ext cx="593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Second experiment: Best structure for G</a:t>
            </a:r>
            <a:r>
              <a:rPr baseline="-25000" lang="en-AU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k</a:t>
            </a:r>
            <a:endParaRPr baseline="-25000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Our setting: conducted on Levin dataset, 3000 iterations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375" y="2722950"/>
            <a:ext cx="460057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/>
          <p:nvPr/>
        </p:nvSpPr>
        <p:spPr>
          <a:xfrm rot="-9182400">
            <a:off x="5963977" y="1739686"/>
            <a:ext cx="2160495" cy="2176327"/>
          </a:xfrm>
          <a:prstGeom prst="teardrop">
            <a:avLst>
              <a:gd fmla="val 10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3"/>
          <p:cNvSpPr txBox="1"/>
          <p:nvPr/>
        </p:nvSpPr>
        <p:spPr>
          <a:xfrm>
            <a:off x="6193800" y="2254400"/>
            <a:ext cx="203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G</a:t>
            </a:r>
            <a:r>
              <a:rPr b="1" baseline="-25000" lang="en-AU">
                <a:latin typeface="Public Sans"/>
                <a:ea typeface="Public Sans"/>
                <a:cs typeface="Public Sans"/>
                <a:sym typeface="Public Sans"/>
              </a:rPr>
              <a:t>k+</a:t>
            </a: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 : add 1 more hidden layer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G</a:t>
            </a:r>
            <a:r>
              <a:rPr b="1" baseline="-25000" lang="en-AU">
                <a:latin typeface="Public Sans"/>
                <a:ea typeface="Public Sans"/>
                <a:cs typeface="Public Sans"/>
                <a:sym typeface="Public Sans"/>
              </a:rPr>
              <a:t>k-</a:t>
            </a: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 : delete the 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hidden layer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724975" y="4475538"/>
            <a:ext cx="26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AU">
                <a:latin typeface="Public Sans"/>
                <a:ea typeface="Public Sans"/>
                <a:cs typeface="Public Sans"/>
                <a:sym typeface="Public Sans"/>
              </a:rPr>
              <a:t>*Data taken from the report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type="title"/>
          </p:nvPr>
        </p:nvSpPr>
        <p:spPr>
          <a:xfrm>
            <a:off x="2448000" y="324000"/>
            <a:ext cx="6300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ublic Sans"/>
              <a:buNone/>
            </a:pPr>
            <a:r>
              <a:rPr lang="en-AU" sz="4600"/>
              <a:t>EXPERIMENT</a:t>
            </a:r>
            <a:endParaRPr sz="4600"/>
          </a:p>
        </p:txBody>
      </p:sp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02" name="Google Shape;302;p34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n-AU" sz="4600"/>
              <a:t>04</a:t>
            </a:r>
            <a:endParaRPr sz="4600"/>
          </a:p>
        </p:txBody>
      </p:sp>
      <p:sp>
        <p:nvSpPr>
          <p:cNvPr id="304" name="Google Shape;304;p34"/>
          <p:cNvSpPr txBox="1"/>
          <p:nvPr/>
        </p:nvSpPr>
        <p:spPr>
          <a:xfrm>
            <a:off x="476200" y="1133075"/>
            <a:ext cx="593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Third experiments: Comparing with SOTA on Levin dataset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Our setting: No TV regularization, 5000 iterations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800" y="2019050"/>
            <a:ext cx="4592672" cy="25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/>
        </p:nvSpPr>
        <p:spPr>
          <a:xfrm>
            <a:off x="945900" y="1964138"/>
            <a:ext cx="26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Using TV regularization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7" name="Google Shape;307;p34"/>
          <p:cNvSpPr txBox="1"/>
          <p:nvPr/>
        </p:nvSpPr>
        <p:spPr>
          <a:xfrm>
            <a:off x="684000" y="3281275"/>
            <a:ext cx="28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Without u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sing TV regularization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724975" y="4475538"/>
            <a:ext cx="26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AU">
                <a:latin typeface="Public Sans"/>
                <a:ea typeface="Public Sans"/>
                <a:cs typeface="Public Sans"/>
                <a:sym typeface="Public Sans"/>
              </a:rPr>
              <a:t>*Data taken from the report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75" y="2349250"/>
            <a:ext cx="3014611" cy="9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337" y="3662888"/>
            <a:ext cx="3058075" cy="91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type="title"/>
          </p:nvPr>
        </p:nvSpPr>
        <p:spPr>
          <a:xfrm>
            <a:off x="2448000" y="324000"/>
            <a:ext cx="6300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ublic Sans"/>
              <a:buNone/>
            </a:pPr>
            <a:r>
              <a:rPr lang="en-AU" sz="4600"/>
              <a:t>EXPERIMENT</a:t>
            </a:r>
            <a:endParaRPr sz="4600"/>
          </a:p>
        </p:txBody>
      </p:sp>
      <p:sp>
        <p:nvSpPr>
          <p:cNvPr id="316" name="Google Shape;316;p35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17" name="Google Shape;317;p35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</p:txBody>
      </p:sp>
      <p:sp>
        <p:nvSpPr>
          <p:cNvPr id="318" name="Google Shape;318;p35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n-AU" sz="4600"/>
              <a:t>04</a:t>
            </a:r>
            <a:endParaRPr sz="4600"/>
          </a:p>
        </p:txBody>
      </p:sp>
      <p:sp>
        <p:nvSpPr>
          <p:cNvPr id="319" name="Google Shape;319;p35"/>
          <p:cNvSpPr txBox="1"/>
          <p:nvPr/>
        </p:nvSpPr>
        <p:spPr>
          <a:xfrm>
            <a:off x="476200" y="1133075"/>
            <a:ext cx="59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Third experiments: Comparing with SOTA on Levin dataset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000" y="1557900"/>
            <a:ext cx="5935799" cy="319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2448000" y="324000"/>
            <a:ext cx="6300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ublic Sans"/>
              <a:buNone/>
            </a:pPr>
            <a:r>
              <a:rPr lang="en-AU" sz="4600"/>
              <a:t>EXPERIMENT</a:t>
            </a:r>
            <a:endParaRPr sz="4600"/>
          </a:p>
        </p:txBody>
      </p:sp>
      <p:sp>
        <p:nvSpPr>
          <p:cNvPr id="326" name="Google Shape;326;p36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27" name="Google Shape;327;p36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</p:txBody>
      </p:sp>
      <p:sp>
        <p:nvSpPr>
          <p:cNvPr id="328" name="Google Shape;328;p36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n-AU" sz="4600"/>
              <a:t>04</a:t>
            </a:r>
            <a:endParaRPr sz="4600"/>
          </a:p>
        </p:txBody>
      </p:sp>
      <p:sp>
        <p:nvSpPr>
          <p:cNvPr id="329" name="Google Shape;329;p36"/>
          <p:cNvSpPr txBox="1"/>
          <p:nvPr/>
        </p:nvSpPr>
        <p:spPr>
          <a:xfrm>
            <a:off x="476200" y="1133075"/>
            <a:ext cx="59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Fourth experiments: Comparing with SOTA on Lai dataset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Settings: 2000 iterations. Metrics: PSNR/SSIM</a:t>
            </a:r>
            <a:endParaRPr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0" name="Google Shape;330;p36"/>
          <p:cNvSpPr txBox="1"/>
          <p:nvPr/>
        </p:nvSpPr>
        <p:spPr>
          <a:xfrm>
            <a:off x="724975" y="4475538"/>
            <a:ext cx="26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AU">
                <a:latin typeface="Public Sans"/>
                <a:ea typeface="Public Sans"/>
                <a:cs typeface="Public Sans"/>
                <a:sym typeface="Public Sans"/>
              </a:rPr>
              <a:t>*Data taken from the report</a:t>
            </a:r>
            <a:endParaRPr i="1"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31" name="Google Shape;3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25" y="1729700"/>
            <a:ext cx="7918976" cy="19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type="title"/>
          </p:nvPr>
        </p:nvSpPr>
        <p:spPr>
          <a:xfrm>
            <a:off x="2448000" y="324000"/>
            <a:ext cx="6300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ublic Sans"/>
              <a:buNone/>
            </a:pPr>
            <a:r>
              <a:rPr lang="en-AU" sz="4600"/>
              <a:t>EXPERIMENT</a:t>
            </a:r>
            <a:endParaRPr sz="4600"/>
          </a:p>
        </p:txBody>
      </p:sp>
      <p:sp>
        <p:nvSpPr>
          <p:cNvPr id="337" name="Google Shape;337;p37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38" name="Google Shape;338;p37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</p:txBody>
      </p:sp>
      <p:sp>
        <p:nvSpPr>
          <p:cNvPr id="339" name="Google Shape;339;p37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n-AU" sz="4600"/>
              <a:t>04</a:t>
            </a:r>
            <a:endParaRPr sz="4600"/>
          </a:p>
        </p:txBody>
      </p:sp>
      <p:sp>
        <p:nvSpPr>
          <p:cNvPr id="340" name="Google Shape;340;p37"/>
          <p:cNvSpPr txBox="1"/>
          <p:nvPr/>
        </p:nvSpPr>
        <p:spPr>
          <a:xfrm>
            <a:off x="476200" y="1133075"/>
            <a:ext cx="59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Fourth experiments: Comparing with SOTA on Lai dataset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00" y="2026225"/>
            <a:ext cx="5914506" cy="25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24000" y="324000"/>
            <a:ext cx="2880000" cy="3144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Public Sans"/>
              <a:buNone/>
            </a:pPr>
            <a:r>
              <a:rPr lang="en-AU"/>
              <a:t>CONTENT</a:t>
            </a:r>
            <a:endParaRPr/>
          </a:p>
        </p:txBody>
      </p:sp>
      <p:graphicFrame>
        <p:nvGraphicFramePr>
          <p:cNvPr id="125" name="Google Shape;125;p20"/>
          <p:cNvGraphicFramePr/>
          <p:nvPr/>
        </p:nvGraphicFramePr>
        <p:xfrm>
          <a:off x="3880775" y="90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{7EFA4DFB-5564-40FC-86ED-DC570F81490D}</a:tableStyleId>
              </a:tblPr>
              <a:tblGrid>
                <a:gridCol w="794300"/>
                <a:gridCol w="3484175"/>
                <a:gridCol w="653875"/>
              </a:tblGrid>
              <a:tr h="703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 u="none" cap="none" strike="noStrike">
                          <a:solidFill>
                            <a:schemeClr val="accent1"/>
                          </a:solidFill>
                        </a:rPr>
                        <a:t>01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/>
                        <a:t>Introduction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/>
                        <a:t>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>
                          <a:solidFill>
                            <a:schemeClr val="accent1"/>
                          </a:solidFill>
                        </a:rPr>
                        <a:t>02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ublic Sans Light"/>
                        <a:buNone/>
                      </a:pPr>
                      <a:r>
                        <a:rPr lang="en-AU" sz="2000"/>
                        <a:t>Related Works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/>
                        <a:t>6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>
                          <a:solidFill>
                            <a:schemeClr val="accent1"/>
                          </a:solidFill>
                        </a:rPr>
                        <a:t>03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ublic Sans Light"/>
                        <a:buNone/>
                      </a:pPr>
                      <a:r>
                        <a:rPr lang="en-AU" sz="2000"/>
                        <a:t>Method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/>
                        <a:t>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>
                          <a:solidFill>
                            <a:schemeClr val="accent1"/>
                          </a:solidFill>
                        </a:rPr>
                        <a:t>04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ublic Sans Light"/>
                        <a:buNone/>
                      </a:pPr>
                      <a:r>
                        <a:rPr lang="en-AU" sz="2000"/>
                        <a:t>Experiment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/>
                        <a:t>11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3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>
                          <a:solidFill>
                            <a:schemeClr val="accent1"/>
                          </a:solidFill>
                        </a:rPr>
                        <a:t>05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Public Sans Light"/>
                        <a:buNone/>
                      </a:pPr>
                      <a:r>
                        <a:rPr lang="en-AU" sz="2000"/>
                        <a:t>Conclusion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000"/>
                        <a:t>14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27" name="Google Shape;127;p20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3/11/2021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>
            <p:ph type="title"/>
          </p:nvPr>
        </p:nvSpPr>
        <p:spPr>
          <a:xfrm>
            <a:off x="2448000" y="324000"/>
            <a:ext cx="63000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ublic Sans"/>
              <a:buNone/>
            </a:pPr>
            <a:r>
              <a:rPr lang="en-AU" sz="4600"/>
              <a:t>EXPERIMENT</a:t>
            </a:r>
            <a:endParaRPr sz="4600"/>
          </a:p>
        </p:txBody>
      </p:sp>
      <p:sp>
        <p:nvSpPr>
          <p:cNvPr id="347" name="Google Shape;347;p38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48" name="Google Shape;348;p38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</p:txBody>
      </p:sp>
      <p:sp>
        <p:nvSpPr>
          <p:cNvPr id="349" name="Google Shape;349;p38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n-AU" sz="4600"/>
              <a:t>04</a:t>
            </a:r>
            <a:endParaRPr sz="4600"/>
          </a:p>
        </p:txBody>
      </p:sp>
      <p:sp>
        <p:nvSpPr>
          <p:cNvPr id="350" name="Google Shape;350;p38"/>
          <p:cNvSpPr txBox="1"/>
          <p:nvPr/>
        </p:nvSpPr>
        <p:spPr>
          <a:xfrm>
            <a:off x="460125" y="916100"/>
            <a:ext cx="59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VB-based deblur on Text </a:t>
            </a:r>
            <a:r>
              <a:rPr lang="en-AU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dataset benchmark: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51" name="Google Shape;351;p38"/>
          <p:cNvPicPr preferRelativeResize="0"/>
          <p:nvPr/>
        </p:nvPicPr>
        <p:blipFill rotWithShape="1">
          <a:blip r:embed="rId3">
            <a:alphaModFix/>
          </a:blip>
          <a:srcRect b="50112" l="0" r="0" t="0"/>
          <a:stretch/>
        </p:blipFill>
        <p:spPr>
          <a:xfrm>
            <a:off x="2266350" y="1239675"/>
            <a:ext cx="4805975" cy="3167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/>
          <p:nvPr/>
        </p:nvSpPr>
        <p:spPr>
          <a:xfrm>
            <a:off x="590675" y="4372350"/>
            <a:ext cx="8044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300">
                <a:latin typeface="Public Sans"/>
                <a:ea typeface="Public Sans"/>
                <a:cs typeface="Public Sans"/>
                <a:sym typeface="Public Sans"/>
              </a:rPr>
              <a:t>From left to right: blurry image, clean image and our generated image</a:t>
            </a:r>
            <a:endParaRPr sz="1300"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type="title"/>
          </p:nvPr>
        </p:nvSpPr>
        <p:spPr>
          <a:xfrm>
            <a:off x="2448000" y="324000"/>
            <a:ext cx="63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</a:pPr>
            <a:r>
              <a:rPr lang="en-AU" sz="4600"/>
              <a:t>CONCLUSIONS</a:t>
            </a:r>
            <a:endParaRPr sz="4600"/>
          </a:p>
        </p:txBody>
      </p:sp>
      <p:sp>
        <p:nvSpPr>
          <p:cNvPr id="358" name="Google Shape;358;p39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359" name="Google Shape;359;p39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9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</a:pPr>
            <a:r>
              <a:rPr lang="en-AU" sz="4600"/>
              <a:t>05</a:t>
            </a:r>
            <a:endParaRPr sz="4600"/>
          </a:p>
        </p:txBody>
      </p:sp>
      <p:sp>
        <p:nvSpPr>
          <p:cNvPr id="361" name="Google Shape;361;p39"/>
          <p:cNvSpPr txBox="1"/>
          <p:nvPr/>
        </p:nvSpPr>
        <p:spPr>
          <a:xfrm>
            <a:off x="465350" y="1349500"/>
            <a:ext cx="71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4539225" y="1898250"/>
            <a:ext cx="35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765350" y="1349500"/>
            <a:ext cx="6506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Summary: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●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Despite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 limited resources, we achieved deblurring models with satisfactory performance on Lai and Levin dataset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●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Proven the usage of TV regularization is not needed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●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Provide a novel method for applying Bayesian framework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idx="1" type="body"/>
          </p:nvPr>
        </p:nvSpPr>
        <p:spPr>
          <a:xfrm>
            <a:off x="3131999" y="373063"/>
            <a:ext cx="5612607" cy="1702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n-AU" sz="4600">
                <a:solidFill>
                  <a:schemeClr val="accent1"/>
                </a:solidFill>
              </a:rPr>
              <a:t>REFERENCES</a:t>
            </a:r>
            <a:endParaRPr sz="4600">
              <a:solidFill>
                <a:schemeClr val="accent1"/>
              </a:solidFill>
            </a:endParaRPr>
          </a:p>
        </p:txBody>
      </p:sp>
      <p:sp>
        <p:nvSpPr>
          <p:cNvPr id="369" name="Google Shape;369;p40"/>
          <p:cNvSpPr txBox="1"/>
          <p:nvPr/>
        </p:nvSpPr>
        <p:spPr>
          <a:xfrm>
            <a:off x="2730800" y="1131225"/>
            <a:ext cx="46842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AU" sz="900">
                <a:solidFill>
                  <a:schemeClr val="dk1"/>
                </a:solidFill>
              </a:rPr>
              <a:t>William  Hadley  Richardson.   Bayesian-based  iterative method of image restoration. J. Opt. Soc. Am.,62(1):55–59,  Jan  1972.doi:   10 . 1364 / JOSA . 62 .000055.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AU" sz="900">
                <a:solidFill>
                  <a:schemeClr val="dk1"/>
                </a:solidFill>
              </a:rPr>
              <a:t>Rob Fergus, Barun Singh, Aaron Hertzmann, Sam T. Roweis, and William T. Freeman.  Removing camera shake from a single photograph. ACM SIGGRAPH 2006 Papers on - SIGGRAPH 06, 2006. doi: 10.1145/1179352.1141956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AU" sz="900">
                <a:solidFill>
                  <a:schemeClr val="dk1"/>
                </a:solidFill>
              </a:rPr>
              <a:t>Hongyun Gao,  Xin Tao,  Xiaoyong Shen,  and Jiaya Jia.  Dynamic scene deblurring with parameter selective  sharing  and  nested  skip  connections.   In 2019 IEEE/CVF Conference on Computer Vision and Pattern Recognition (CVPR), pages 3843–3851, 2019. doi:10.1109/CVPR.2019.00397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AU" sz="900">
                <a:solidFill>
                  <a:schemeClr val="dk1"/>
                </a:solidFill>
              </a:rPr>
              <a:t>Li Xu, Jimmy S. J. Ren, Ce Liu, and Jiaya Jia.  Deepconvolutional neural network for image deconvolution.In Proceedings of the 27th International Conference on Neural Information Processing Systems - Volume 1, NIPS’14, page 1790–1798, Cambridge, MA, USA, 2014. MIT Press. 1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arabicPeriod"/>
            </a:pPr>
            <a:r>
              <a:rPr lang="en-AU" sz="900">
                <a:solidFill>
                  <a:schemeClr val="dk1"/>
                </a:solidFill>
              </a:rPr>
              <a:t>D. Ren, K. Zhang, Q. Wang, Q. Hu and W. Zuo, "Neural Blind Deconvolution Using Deep Priors," 2020 IEEE/CVF Conference on Computer Vision and Pattern Recognition (CVPR), 2020, pp. 3338-3347, doi: 10.1109/CVPR42600.2020.00340.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idx="1" type="body"/>
          </p:nvPr>
        </p:nvSpPr>
        <p:spPr>
          <a:xfrm>
            <a:off x="2381899" y="1790838"/>
            <a:ext cx="5612700" cy="17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n-AU">
                <a:solidFill>
                  <a:schemeClr val="accent1"/>
                </a:solidFill>
              </a:rPr>
              <a:t>THANK YOU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448000" y="324000"/>
            <a:ext cx="63000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</a:pPr>
            <a:r>
              <a:rPr lang="en-AU" sz="4600"/>
              <a:t>INTRODUCTION</a:t>
            </a:r>
            <a:endParaRPr sz="4600"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34" name="Google Shape;134;p21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24000" y="324000"/>
            <a:ext cx="1830621" cy="1808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</a:pPr>
            <a:r>
              <a:rPr lang="en-AU" sz="4600"/>
              <a:t>01</a:t>
            </a:r>
            <a:endParaRPr sz="4600"/>
          </a:p>
        </p:txBody>
      </p:sp>
      <p:sp>
        <p:nvSpPr>
          <p:cNvPr id="136" name="Google Shape;136;p21"/>
          <p:cNvSpPr txBox="1"/>
          <p:nvPr/>
        </p:nvSpPr>
        <p:spPr>
          <a:xfrm>
            <a:off x="465350" y="1349500"/>
            <a:ext cx="71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Motivation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: Why Blind Deconvolution?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4827025" y="2276450"/>
            <a:ext cx="356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Blind deconvolution : recovery latent image from blurry versions without knowing blur kernel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Heart of applications: Restoring 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distorted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 images, deblurring images, super-resolutions,etc...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850" y="1917766"/>
            <a:ext cx="2145647" cy="214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00" y="1917775"/>
            <a:ext cx="2145650" cy="214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77025" y="4101450"/>
            <a:ext cx="23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Original Blurry Image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2563275" y="4101450"/>
            <a:ext cx="230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Our Results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2448000" y="324000"/>
            <a:ext cx="63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</a:pPr>
            <a:r>
              <a:rPr lang="en-AU" sz="4600"/>
              <a:t>INTRODUCTION</a:t>
            </a:r>
            <a:endParaRPr sz="4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</a:pPr>
            <a:r>
              <a:t/>
            </a:r>
            <a:endParaRPr sz="4600"/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48" name="Google Shape;148;p22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24000" y="324000"/>
            <a:ext cx="18306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</a:pPr>
            <a:r>
              <a:rPr lang="en-AU" sz="4600"/>
              <a:t>01</a:t>
            </a:r>
            <a:endParaRPr sz="4600"/>
          </a:p>
        </p:txBody>
      </p:sp>
      <p:sp>
        <p:nvSpPr>
          <p:cNvPr id="150" name="Google Shape;150;p22"/>
          <p:cNvSpPr txBox="1"/>
          <p:nvPr/>
        </p:nvSpPr>
        <p:spPr>
          <a:xfrm>
            <a:off x="576550" y="1349500"/>
            <a:ext cx="71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latin typeface="Public Sans"/>
                <a:ea typeface="Public Sans"/>
                <a:cs typeface="Public Sans"/>
                <a:sym typeface="Public Sans"/>
              </a:rPr>
              <a:t>Our objectives</a:t>
            </a:r>
            <a:endParaRPr b="1" sz="16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31900" y="1780600"/>
            <a:ext cx="65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Reimplementing the deblurring system in the original paper [5].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Recognizing limitations within this work and improve them.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576550" y="2585600"/>
            <a:ext cx="71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latin typeface="Public Sans"/>
                <a:ea typeface="Public Sans"/>
                <a:cs typeface="Public Sans"/>
                <a:sym typeface="Public Sans"/>
              </a:rPr>
              <a:t>Main contributions</a:t>
            </a:r>
            <a:endParaRPr b="1" sz="16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844200" y="3138700"/>
            <a:ext cx="6794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Successfully Re-implementing an efficient model for deblurring.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Proven that the usage of Total Variation regularization in the original paper is unnecessary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Novelty: Implement Variational Bayesian Deblur to optimize the network instead of Maximum a Posterior (MAP)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2115925" y="323975"/>
            <a:ext cx="72906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ublic Sans"/>
              <a:buNone/>
            </a:pPr>
            <a:r>
              <a:rPr lang="en-AU" sz="4600">
                <a:solidFill>
                  <a:schemeClr val="accent1"/>
                </a:solidFill>
              </a:rPr>
              <a:t>RELATED WORKS</a:t>
            </a:r>
            <a:endParaRPr sz="4600">
              <a:solidFill>
                <a:schemeClr val="accent1"/>
              </a:solidFill>
            </a:endParaRPr>
          </a:p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60" name="Google Shape;160;p23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3/11/2021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n-AU" sz="4600">
                <a:solidFill>
                  <a:schemeClr val="accent1"/>
                </a:solidFill>
              </a:rPr>
              <a:t>02</a:t>
            </a:r>
            <a:endParaRPr sz="4600">
              <a:solidFill>
                <a:schemeClr val="accent1"/>
              </a:solidFill>
            </a:endParaRPr>
          </a:p>
        </p:txBody>
      </p:sp>
      <p:cxnSp>
        <p:nvCxnSpPr>
          <p:cNvPr id="162" name="Google Shape;162;p23"/>
          <p:cNvCxnSpPr/>
          <p:nvPr/>
        </p:nvCxnSpPr>
        <p:spPr>
          <a:xfrm>
            <a:off x="4406513" y="1525600"/>
            <a:ext cx="36900" cy="29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23"/>
          <p:cNvSpPr txBox="1"/>
          <p:nvPr/>
        </p:nvSpPr>
        <p:spPr>
          <a:xfrm>
            <a:off x="5270814" y="1202125"/>
            <a:ext cx="32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latin typeface="Public Sans"/>
                <a:ea typeface="Public Sans"/>
                <a:cs typeface="Public Sans"/>
                <a:sym typeface="Public Sans"/>
              </a:rPr>
              <a:t>Deep Learning Approaches</a:t>
            </a:r>
            <a:endParaRPr sz="18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684000" y="1202125"/>
            <a:ext cx="292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latin typeface="Public Sans"/>
                <a:ea typeface="Public Sans"/>
                <a:cs typeface="Public Sans"/>
                <a:sym typeface="Public Sans"/>
              </a:rPr>
              <a:t>Traditional Approaches</a:t>
            </a:r>
            <a:endParaRPr sz="1800"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050" y="3678988"/>
            <a:ext cx="2405625" cy="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4863250" y="1614375"/>
            <a:ext cx="402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Encoder-Decoder architecture with synthetic datasets: Gao[3], Li Xu [4]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65100" y="1626438"/>
            <a:ext cx="4167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Based on assumptions of blur kernels: 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distribution: Richardson [1]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May require user input: Fergus’s work 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[2]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	Limitations: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●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May not be generalized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●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Not quite efficient in reality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5197750" y="2416900"/>
            <a:ext cx="388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Limitations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: 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Only work well for some specific type of blur kernels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May not work well for large blur kernel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3489850" y="4575300"/>
            <a:ext cx="240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000">
                <a:latin typeface="Public Sans"/>
                <a:ea typeface="Public Sans"/>
                <a:cs typeface="Public Sans"/>
                <a:sym typeface="Public Sans"/>
              </a:rPr>
              <a:t>*both image sources: medium.com</a:t>
            </a:r>
            <a:endParaRPr sz="1000"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125" y="3679000"/>
            <a:ext cx="1442225" cy="11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2448000" y="324000"/>
            <a:ext cx="63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</a:pPr>
            <a:r>
              <a:rPr lang="en-AU" sz="4600"/>
              <a:t>RELATED WORKS</a:t>
            </a:r>
            <a:endParaRPr sz="4600"/>
          </a:p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77" name="Google Shape;177;p24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24000" y="324000"/>
            <a:ext cx="1830600" cy="7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</a:pPr>
            <a:r>
              <a:rPr lang="en-AU" sz="4600"/>
              <a:t>02</a:t>
            </a:r>
            <a:endParaRPr sz="4600"/>
          </a:p>
        </p:txBody>
      </p:sp>
      <p:sp>
        <p:nvSpPr>
          <p:cNvPr id="179" name="Google Shape;179;p24"/>
          <p:cNvSpPr txBox="1"/>
          <p:nvPr/>
        </p:nvSpPr>
        <p:spPr>
          <a:xfrm>
            <a:off x="465350" y="1349500"/>
            <a:ext cx="71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latin typeface="Public Sans"/>
                <a:ea typeface="Public Sans"/>
                <a:cs typeface="Public Sans"/>
                <a:sym typeface="Public Sans"/>
              </a:rPr>
              <a:t>Our selection</a:t>
            </a:r>
            <a:endParaRPr b="1" sz="16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538625" y="1713375"/>
            <a:ext cx="65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Neural Blind Deconvolution Using Deep Priors (2020)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576550" y="2585600"/>
            <a:ext cx="710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1600">
                <a:latin typeface="Public Sans"/>
                <a:ea typeface="Public Sans"/>
                <a:cs typeface="Public Sans"/>
                <a:sym typeface="Public Sans"/>
              </a:rPr>
              <a:t>Why selecting this paper?</a:t>
            </a:r>
            <a:endParaRPr b="1" sz="160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844200" y="3138700"/>
            <a:ext cx="679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Relaxed assumptions on blur kernels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ublic Sans"/>
              <a:buChar char="-"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Has been demonstrated to work well for complicated and large blur kernel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2448000" y="324000"/>
            <a:ext cx="63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</a:pPr>
            <a:r>
              <a:rPr lang="en-AU" sz="4600"/>
              <a:t>METHODOLOGY</a:t>
            </a:r>
            <a:endParaRPr sz="4600"/>
          </a:p>
        </p:txBody>
      </p:sp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189" name="Google Shape;189;p25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</a:pPr>
            <a:r>
              <a:rPr lang="en-AU" sz="4600"/>
              <a:t>03</a:t>
            </a:r>
            <a:endParaRPr sz="4600"/>
          </a:p>
        </p:txBody>
      </p:sp>
      <p:sp>
        <p:nvSpPr>
          <p:cNvPr id="191" name="Google Shape;191;p25"/>
          <p:cNvSpPr txBox="1"/>
          <p:nvPr/>
        </p:nvSpPr>
        <p:spPr>
          <a:xfrm>
            <a:off x="465350" y="1349500"/>
            <a:ext cx="71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4539225" y="1898250"/>
            <a:ext cx="35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494500" y="1312000"/>
            <a:ext cx="7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Original paper’s method: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450" y="1898250"/>
            <a:ext cx="7118640" cy="21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2448000" y="324000"/>
            <a:ext cx="63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</a:pPr>
            <a:r>
              <a:rPr lang="en-AU" sz="4600"/>
              <a:t>METHODOLOGY</a:t>
            </a:r>
            <a:endParaRPr sz="4600"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01" name="Google Shape;201;p26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</a:pPr>
            <a:r>
              <a:rPr lang="en-AU" sz="4600"/>
              <a:t>03</a:t>
            </a:r>
            <a:endParaRPr sz="4600"/>
          </a:p>
        </p:txBody>
      </p:sp>
      <p:sp>
        <p:nvSpPr>
          <p:cNvPr id="203" name="Google Shape;203;p26"/>
          <p:cNvSpPr txBox="1"/>
          <p:nvPr/>
        </p:nvSpPr>
        <p:spPr>
          <a:xfrm>
            <a:off x="465350" y="1349500"/>
            <a:ext cx="71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4539225" y="1898250"/>
            <a:ext cx="356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494500" y="1312000"/>
            <a:ext cx="77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Original paper’s method : Loss function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1988750" y="2867475"/>
            <a:ext cx="5249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Where λ : the parameter for the TV (total variation) regularization 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G</a:t>
            </a:r>
            <a:r>
              <a:rPr baseline="-25000" lang="en-AU">
                <a:latin typeface="Public Sans"/>
                <a:ea typeface="Public Sans"/>
                <a:cs typeface="Public Sans"/>
                <a:sym typeface="Public Sans"/>
              </a:rPr>
              <a:t>x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: Generative network to generate latent image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G</a:t>
            </a:r>
            <a:r>
              <a:rPr baseline="-25000" lang="en-AU">
                <a:latin typeface="Public Sans"/>
                <a:ea typeface="Public Sans"/>
                <a:cs typeface="Public Sans"/>
                <a:sym typeface="Public Sans"/>
              </a:rPr>
              <a:t>k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: Neural network for capturing blur kernel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Z</a:t>
            </a:r>
            <a:r>
              <a:rPr baseline="-25000" lang="en-AU">
                <a:latin typeface="Public Sans"/>
                <a:ea typeface="Public Sans"/>
                <a:cs typeface="Public Sans"/>
                <a:sym typeface="Public Sans"/>
              </a:rPr>
              <a:t>x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, Z</a:t>
            </a:r>
            <a:r>
              <a:rPr baseline="-25000" lang="en-AU">
                <a:latin typeface="Public Sans"/>
                <a:ea typeface="Public Sans"/>
                <a:cs typeface="Public Sans"/>
                <a:sym typeface="Public Sans"/>
              </a:rPr>
              <a:t>k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 : input noise vectors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923" y="1980801"/>
            <a:ext cx="5899852" cy="65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2448000" y="324000"/>
            <a:ext cx="6300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Font typeface="Public Sans"/>
              <a:buNone/>
            </a:pPr>
            <a:r>
              <a:rPr lang="en-AU" sz="4600"/>
              <a:t>METHODOLOGY</a:t>
            </a:r>
            <a:endParaRPr sz="4600"/>
          </a:p>
        </p:txBody>
      </p:sp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324000" y="4914000"/>
            <a:ext cx="36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sp>
        <p:nvSpPr>
          <p:cNvPr id="214" name="Google Shape;214;p27"/>
          <p:cNvSpPr txBox="1"/>
          <p:nvPr>
            <p:ph idx="10" type="dt"/>
          </p:nvPr>
        </p:nvSpPr>
        <p:spPr>
          <a:xfrm>
            <a:off x="7380000" y="4914000"/>
            <a:ext cx="720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AU"/>
              <a:t>3/11/2021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324000" y="324000"/>
            <a:ext cx="18306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400"/>
              <a:buNone/>
            </a:pPr>
            <a:r>
              <a:rPr lang="en-AU" sz="4600"/>
              <a:t>03</a:t>
            </a:r>
            <a:endParaRPr sz="4600"/>
          </a:p>
        </p:txBody>
      </p:sp>
      <p:sp>
        <p:nvSpPr>
          <p:cNvPr id="216" name="Google Shape;216;p27"/>
          <p:cNvSpPr txBox="1"/>
          <p:nvPr/>
        </p:nvSpPr>
        <p:spPr>
          <a:xfrm>
            <a:off x="684000" y="1269275"/>
            <a:ext cx="41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Deep VB-based optimization approach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1003950" y="1669475"/>
            <a:ext cx="713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>
                <a:latin typeface="Public Sans"/>
                <a:ea typeface="Public Sans"/>
                <a:cs typeface="Public Sans"/>
                <a:sym typeface="Public Sans"/>
              </a:rPr>
              <a:t>Latent image and blur kernel distribution based on data prior</a:t>
            </a:r>
            <a:endParaRPr b="1"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75" y="2190025"/>
            <a:ext cx="29337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675" y="2190025"/>
            <a:ext cx="3619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1985050" y="3322950"/>
            <a:ext cx="441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x, y, k are ground truth clean image, blurry image and 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ground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 truth kernel. 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z</a:t>
            </a:r>
            <a:r>
              <a:rPr lang="en-AU">
                <a:latin typeface="Public Sans"/>
                <a:ea typeface="Public Sans"/>
                <a:cs typeface="Public Sans"/>
                <a:sym typeface="Public Sans"/>
              </a:rPr>
              <a:t>, h are latent image and blur kernel.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